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87" r:id="rId5"/>
    <p:sldId id="286" r:id="rId6"/>
    <p:sldId id="266" r:id="rId7"/>
    <p:sldId id="285" r:id="rId8"/>
    <p:sldId id="271" r:id="rId9"/>
    <p:sldId id="282" r:id="rId10"/>
    <p:sldId id="283" r:id="rId11"/>
    <p:sldId id="261" r:id="rId12"/>
    <p:sldId id="262" r:id="rId13"/>
    <p:sldId id="278" r:id="rId14"/>
    <p:sldId id="28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DE080"/>
    <a:srgbClr val="5258AC"/>
    <a:srgbClr val="33C481"/>
    <a:srgbClr val="509476"/>
    <a:srgbClr val="0E7039"/>
    <a:srgbClr val="107C41"/>
    <a:srgbClr val="185C37"/>
    <a:srgbClr val="EC4556"/>
    <a:srgbClr val="A7C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03E15-CAEB-4013-87F5-23261B3A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1E98B0-D9DC-4CC8-BBB2-A357E4B65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CD79B9-2C5E-472A-A3E1-ED5B86D04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83174F-D386-4693-9F31-E7FDBD0F6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564C3B-A302-495F-BFCC-0048CB75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61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4A4C4-0D62-4210-9E83-F06BD229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931A13-1D4B-4DF4-B6E8-01A532DC9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BDA6B7-23B0-4999-A0D0-FC6AF647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429FAB-17D5-4C84-B59D-8E3C9ED5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83349-36C1-4B42-A973-904A4134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43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73CB7C8-3C93-4EF7-9B6E-74282F67A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976DF3-4505-431D-A708-D261AD2D7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D0B9C8-C38C-4059-A271-874D7F98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87DA7-1307-4086-844B-546F9DF84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32E2D1-CF16-4818-9ED5-A8B6A7E3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73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096DD0-2657-405D-A6DE-0A5697D2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AFC5F1-8503-4F2D-864F-EBD153D3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6B4543-B2DF-49FA-9591-12EE6CB0E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C58BC84-96EC-4E8E-9ADB-865DEDF2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CEE8F2-23AB-4572-8936-B63AA23C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3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25B90-1270-4730-92BD-16BA2021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EF9BC1-BF9F-44AF-A4D2-068CB9098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8AC21C-63E6-4AB6-92EE-29202844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9F99D0-6F99-4772-B9FA-D1A2AF7E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B71A10-2CA5-476A-B449-273F7A1A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14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CF959-BDA0-400F-9653-A2BBF2A7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E2402F-1A4F-4240-9FB3-17485070C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89D838-F195-4403-A541-A656E8086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853988-3961-4BF5-ADCC-8737BA3B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65E959-B411-4811-A998-03B78F0E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FA50E7-F834-43F6-BE20-DE58DC29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43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1FAEFC-64C1-46FF-BAFE-DC11AAD0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53D1AA-7E7E-42AE-A5A5-8182D489E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06FF0D-19BA-4BB4-A49C-B8D08B069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937E136-A5C1-4797-BD45-60D6634CA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D9A547-1300-4923-BB5E-19F2FD1A6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8F72047-9FB0-448B-BCBA-D30BB082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C7B90F-06E0-42B2-BCA5-CF067E0D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A8822BA-3FD0-433B-9118-656FED42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88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D2D1D-7D3A-4FB6-B865-E09594C4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C52A6B-8FD0-45BA-9549-E4B20034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F4A1F7-85C9-4D98-B46C-AE51CFFA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5E2350-5F84-456C-8685-FC0A82F1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97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3A103BE-3ECF-43A2-9BA6-38290438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54F544-D962-40C4-ACB6-29CC3DC6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5389BA-55C1-4C30-8ABB-2B7D269A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55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1E20FA-2991-4039-91D0-DA650D24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EF3ACA-765E-41E7-93A1-8335F7D94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A9904F-86B7-4145-8037-D91379587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7EC5BD-8BC9-4F9A-A905-240B865C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57709A-AF2B-407A-A64A-93EEB814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D7AEE1-614C-4DF3-B3F2-9714C5D1E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804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292D5-615D-4D6D-AD69-B2A0498A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660426A-5C98-47F4-8B0D-127DF7390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81D1DA-5534-44CE-8E2E-B01EFB460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E29B4F-EC95-424D-858C-FD342A7E2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E15472-D8A7-4771-B3F1-23F1BD0E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998FCD-0122-4068-8A8D-F55F3171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94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D9A03-3FD1-4A7C-8A95-3BB5A370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EA03E9-E88F-4802-8A3E-EAF586A07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62B2B2-0B2E-4459-986F-FD1786CDE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28805-B64D-48E5-95A4-9F6DE64BD9EF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31715D-D0F4-47A9-9CF7-2257B86FB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2892B2-DE00-47E9-B121-A524F2D3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E8D9B-38F7-4AD9-AD69-5BE2C07D4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1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внутренний, человек, играет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736C74A8-5665-447B-9C8C-0893E7523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8" r="26733"/>
          <a:stretch/>
        </p:blipFill>
        <p:spPr>
          <a:xfrm>
            <a:off x="6109986" y="-19212"/>
            <a:ext cx="6082014" cy="6925102"/>
          </a:xfrm>
          <a:prstGeom prst="rect">
            <a:avLst/>
          </a:prstGeom>
        </p:spPr>
      </p:pic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7182CE68-9114-4667-8E2F-49E453C434C6}"/>
              </a:ext>
            </a:extLst>
          </p:cNvPr>
          <p:cNvSpPr/>
          <p:nvPr/>
        </p:nvSpPr>
        <p:spPr>
          <a:xfrm>
            <a:off x="6331267" y="-41274"/>
            <a:ext cx="1838325" cy="6899274"/>
          </a:xfrm>
          <a:prstGeom prst="triangle">
            <a:avLst>
              <a:gd name="adj" fmla="val 0"/>
            </a:avLst>
          </a:prstGeom>
          <a:solidFill>
            <a:srgbClr val="2F3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809F84-0B01-4423-A11D-7199CF1BB4F8}"/>
              </a:ext>
            </a:extLst>
          </p:cNvPr>
          <p:cNvSpPr/>
          <p:nvPr/>
        </p:nvSpPr>
        <p:spPr>
          <a:xfrm>
            <a:off x="-9525" y="-41274"/>
            <a:ext cx="6340792" cy="6899274"/>
          </a:xfrm>
          <a:prstGeom prst="rect">
            <a:avLst/>
          </a:prstGeom>
          <a:solidFill>
            <a:srgbClr val="2F3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A34B0D-6A0B-40FB-9ADB-485F4A9C5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495" y="1715800"/>
            <a:ext cx="4191000" cy="1942122"/>
          </a:xfrm>
        </p:spPr>
        <p:txBody>
          <a:bodyPr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Программа для создания отчётов успеваемости</a:t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</a:b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студентов </a:t>
            </a:r>
            <a:endParaRPr lang="ru-RU" sz="3200" b="1" dirty="0">
              <a:solidFill>
                <a:srgbClr val="5258AC"/>
              </a:solidFill>
              <a:latin typeface="Montserrat" panose="00000500000000000000" pitchFamily="2" charset="-52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DEAE55A-03C2-8812-2F20-F9BE6DF6354E}"/>
              </a:ext>
            </a:extLst>
          </p:cNvPr>
          <p:cNvGrpSpPr/>
          <p:nvPr/>
        </p:nvGrpSpPr>
        <p:grpSpPr>
          <a:xfrm>
            <a:off x="644556" y="4687329"/>
            <a:ext cx="6427756" cy="1369326"/>
            <a:chOff x="622301" y="4552575"/>
            <a:chExt cx="6427756" cy="1369326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A99DB627-F59E-47BC-AAB0-C78DA9402622}"/>
                </a:ext>
              </a:extLst>
            </p:cNvPr>
            <p:cNvSpPr/>
            <p:nvPr/>
          </p:nvSpPr>
          <p:spPr>
            <a:xfrm>
              <a:off x="622301" y="4552576"/>
              <a:ext cx="6062374" cy="1369325"/>
            </a:xfrm>
            <a:prstGeom prst="rect">
              <a:avLst/>
            </a:prstGeom>
            <a:solidFill>
              <a:srgbClr val="525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Равнобедренный треугольник 14">
              <a:extLst>
                <a:ext uri="{FF2B5EF4-FFF2-40B4-BE49-F238E27FC236}">
                  <a16:creationId xmlns:a16="http://schemas.microsoft.com/office/drawing/2014/main" id="{04B3755C-68FD-4D0B-B7A8-54F02073E88F}"/>
                </a:ext>
              </a:extLst>
            </p:cNvPr>
            <p:cNvSpPr/>
            <p:nvPr/>
          </p:nvSpPr>
          <p:spPr>
            <a:xfrm>
              <a:off x="6685197" y="4552575"/>
              <a:ext cx="364860" cy="1369325"/>
            </a:xfrm>
            <a:prstGeom prst="triangle">
              <a:avLst>
                <a:gd name="adj" fmla="val 0"/>
              </a:avLst>
            </a:prstGeom>
            <a:solidFill>
              <a:srgbClr val="5258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14D1976-FA11-4BD2-B9D6-FEF9F677E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714" y="4830852"/>
            <a:ext cx="5867927" cy="450260"/>
          </a:xfrm>
        </p:spPr>
        <p:txBody>
          <a:bodyPr>
            <a:normAutofit/>
          </a:bodyPr>
          <a:lstStyle/>
          <a:p>
            <a:pPr algn="l"/>
            <a:r>
              <a:rPr lang="ru-RU" sz="1200" b="1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DengXian" panose="02010600030101010101" pitchFamily="2" charset="-122"/>
              </a:rPr>
              <a:t>Герасимов Дмитрий Александрович, </a:t>
            </a:r>
            <a:r>
              <a:rPr lang="ru-RU" sz="120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DengXian" panose="02010600030101010101" pitchFamily="2" charset="-122"/>
              </a:rPr>
              <a:t>студент 4 курса отделения Программирования 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8A2D665-28DD-4B62-AC70-D89FB5A18154}"/>
              </a:ext>
            </a:extLst>
          </p:cNvPr>
          <p:cNvSpPr txBox="1">
            <a:spLocks/>
          </p:cNvSpPr>
          <p:nvPr/>
        </p:nvSpPr>
        <p:spPr>
          <a:xfrm>
            <a:off x="771715" y="5281113"/>
            <a:ext cx="5827732" cy="525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ru-RU" sz="120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DengXian" panose="02010600030101010101" pitchFamily="2" charset="-122"/>
              </a:rPr>
              <a:t>Руководители: </a:t>
            </a:r>
            <a:r>
              <a:rPr lang="ru-RU" sz="1200" b="1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DengXian" panose="02010600030101010101" pitchFamily="2" charset="-122"/>
              </a:rPr>
              <a:t>Гусятинер Леонид Борисович, Гусятинер Ольга Витальевна</a:t>
            </a:r>
            <a:endParaRPr lang="ru-RU" sz="1200" dirty="0">
              <a:solidFill>
                <a:schemeClr val="bg1"/>
              </a:solidFill>
              <a:effectLst/>
              <a:latin typeface="Montserrat" panose="00000500000000000000" pitchFamily="2" charset="-52"/>
              <a:ea typeface="DengXian" panose="02010600030101010101" pitchFamily="2" charset="-122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87EC7B6-2342-44C1-A5E2-EBED729B4B2F}"/>
              </a:ext>
            </a:extLst>
          </p:cNvPr>
          <p:cNvSpPr txBox="1">
            <a:spLocks/>
          </p:cNvSpPr>
          <p:nvPr/>
        </p:nvSpPr>
        <p:spPr>
          <a:xfrm>
            <a:off x="662495" y="3779303"/>
            <a:ext cx="3975100" cy="5980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i="1" dirty="0">
                <a:solidFill>
                  <a:srgbClr val="5258AC"/>
                </a:solidFill>
                <a:latin typeface="Montserrat" panose="00000500000000000000" pitchFamily="2" charset="-52"/>
              </a:rPr>
              <a:t>Или</a:t>
            </a:r>
            <a:r>
              <a:rPr lang="ru-RU" sz="1800" b="1" i="1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1800" i="1" dirty="0">
                <a:solidFill>
                  <a:schemeClr val="bg1"/>
                </a:solidFill>
                <a:latin typeface="Montserrat" panose="00000500000000000000" pitchFamily="2" charset="-52"/>
              </a:rPr>
              <a:t>история о том, как я не хотел делать отчет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30A03F-69F3-46BD-A995-34B01353A3B7}"/>
              </a:ext>
            </a:extLst>
          </p:cNvPr>
          <p:cNvSpPr/>
          <p:nvPr/>
        </p:nvSpPr>
        <p:spPr>
          <a:xfrm rot="20708406">
            <a:off x="7059012" y="2430832"/>
            <a:ext cx="314325" cy="1533525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E69CDD-B29D-4A1D-AE2C-E7C2BDDD0B8D}"/>
              </a:ext>
            </a:extLst>
          </p:cNvPr>
          <p:cNvSpPr/>
          <p:nvPr/>
        </p:nvSpPr>
        <p:spPr>
          <a:xfrm rot="20708406">
            <a:off x="6566602" y="673347"/>
            <a:ext cx="314325" cy="1533525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72C094F-7B45-4DA3-B510-76D1AC7EE459}"/>
              </a:ext>
            </a:extLst>
          </p:cNvPr>
          <p:cNvSpPr/>
          <p:nvPr/>
        </p:nvSpPr>
        <p:spPr>
          <a:xfrm rot="20708406">
            <a:off x="7559422" y="4258816"/>
            <a:ext cx="314325" cy="1533525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C49AA5C-6D60-4369-99DA-4FD62C13C1EA}"/>
              </a:ext>
            </a:extLst>
          </p:cNvPr>
          <p:cNvSpPr/>
          <p:nvPr/>
        </p:nvSpPr>
        <p:spPr>
          <a:xfrm rot="20708406">
            <a:off x="8040619" y="6071317"/>
            <a:ext cx="314325" cy="1533525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113849-81B0-4C5F-8A11-3FF08A4012CD}"/>
              </a:ext>
            </a:extLst>
          </p:cNvPr>
          <p:cNvSpPr/>
          <p:nvPr/>
        </p:nvSpPr>
        <p:spPr>
          <a:xfrm rot="20708406">
            <a:off x="6093737" y="-1010370"/>
            <a:ext cx="314325" cy="1533525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4D1D5-FA8F-CA65-DE13-81A29F698FDD}"/>
              </a:ext>
            </a:extLst>
          </p:cNvPr>
          <p:cNvSpPr txBox="1"/>
          <p:nvPr/>
        </p:nvSpPr>
        <p:spPr>
          <a:xfrm>
            <a:off x="1782290" y="387528"/>
            <a:ext cx="263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Колледж </a:t>
            </a:r>
            <a:r>
              <a:rPr lang="ru-RU" sz="1200" dirty="0">
                <a:solidFill>
                  <a:schemeClr val="bg1"/>
                </a:solidFill>
                <a:latin typeface="Montserrat" panose="00000500000000000000" pitchFamily="2" charset="-52"/>
              </a:rPr>
              <a:t>К</a:t>
            </a:r>
            <a:r>
              <a:rPr lang="ru-RU" sz="12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осмического Машиностроения и </a:t>
            </a:r>
            <a:r>
              <a:rPr lang="ru-RU" sz="1200" dirty="0">
                <a:solidFill>
                  <a:schemeClr val="bg1"/>
                </a:solidFill>
                <a:latin typeface="Montserrat" panose="00000500000000000000" pitchFamily="2" charset="-52"/>
              </a:rPr>
              <a:t>Т</a:t>
            </a:r>
            <a:r>
              <a:rPr lang="ru-RU" sz="1200" i="0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ехнологий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A6B6A3-FDC3-4065-BAA5-08977924F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5" y="326659"/>
            <a:ext cx="885375" cy="7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61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C2E1F4-AA47-4FBD-3E77-8E697E818F0A}"/>
              </a:ext>
            </a:extLst>
          </p:cNvPr>
          <p:cNvSpPr/>
          <p:nvPr/>
        </p:nvSpPr>
        <p:spPr>
          <a:xfrm>
            <a:off x="1" y="0"/>
            <a:ext cx="12192000" cy="3116632"/>
          </a:xfrm>
          <a:prstGeom prst="rect">
            <a:avLst/>
          </a:prstGeom>
          <a:solidFill>
            <a:srgbClr val="A7C9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58D0C4E-EC6B-4105-A672-BAE81A310675}"/>
              </a:ext>
            </a:extLst>
          </p:cNvPr>
          <p:cNvGrpSpPr/>
          <p:nvPr/>
        </p:nvGrpSpPr>
        <p:grpSpPr>
          <a:xfrm>
            <a:off x="2930434" y="1436597"/>
            <a:ext cx="6331131" cy="698513"/>
            <a:chOff x="28106" y="1260273"/>
            <a:chExt cx="6331131" cy="6985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300E13-BE78-4471-993B-65A885035ACB}"/>
                </a:ext>
              </a:extLst>
            </p:cNvPr>
            <p:cNvSpPr txBox="1"/>
            <p:nvPr/>
          </p:nvSpPr>
          <p:spPr>
            <a:xfrm>
              <a:off x="28106" y="1260273"/>
              <a:ext cx="63311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Итоговая успеваемость</a:t>
              </a: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9309132-AC35-4602-AB16-55D11B55DA0F}"/>
                </a:ext>
              </a:extLst>
            </p:cNvPr>
            <p:cNvSpPr/>
            <p:nvPr/>
          </p:nvSpPr>
          <p:spPr>
            <a:xfrm>
              <a:off x="2737056" y="1834065"/>
              <a:ext cx="782600" cy="12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09B1521-E5FE-4E09-94D2-9F6836A1E2E9}"/>
              </a:ext>
            </a:extLst>
          </p:cNvPr>
          <p:cNvSpPr/>
          <p:nvPr/>
        </p:nvSpPr>
        <p:spPr>
          <a:xfrm rot="10800000">
            <a:off x="4556469" y="6676568"/>
            <a:ext cx="3079062" cy="121529"/>
          </a:xfrm>
          <a:prstGeom prst="rect">
            <a:avLst/>
          </a:prstGeom>
          <a:solidFill>
            <a:srgbClr val="A7C9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8153FEC-887B-4768-953B-E3A5CB6D70C1}"/>
              </a:ext>
            </a:extLst>
          </p:cNvPr>
          <p:cNvSpPr/>
          <p:nvPr/>
        </p:nvSpPr>
        <p:spPr>
          <a:xfrm>
            <a:off x="5208932" y="6434811"/>
            <a:ext cx="1774136" cy="121530"/>
          </a:xfrm>
          <a:prstGeom prst="rect">
            <a:avLst/>
          </a:prstGeom>
          <a:solidFill>
            <a:schemeClr val="tx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B9FD992-46A0-46A2-85B3-14340C53D814}"/>
              </a:ext>
            </a:extLst>
          </p:cNvPr>
          <p:cNvSpPr/>
          <p:nvPr/>
        </p:nvSpPr>
        <p:spPr>
          <a:xfrm rot="16200000">
            <a:off x="-68354" y="4071903"/>
            <a:ext cx="782600" cy="121530"/>
          </a:xfrm>
          <a:prstGeom prst="rect">
            <a:avLst/>
          </a:prstGeom>
          <a:solidFill>
            <a:srgbClr val="A7C9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415EEBF-63BE-4F0E-AA95-598115967956}"/>
              </a:ext>
            </a:extLst>
          </p:cNvPr>
          <p:cNvSpPr/>
          <p:nvPr/>
        </p:nvSpPr>
        <p:spPr>
          <a:xfrm rot="16200000">
            <a:off x="95243" y="4642881"/>
            <a:ext cx="920989" cy="121529"/>
          </a:xfrm>
          <a:prstGeom prst="rect">
            <a:avLst/>
          </a:prstGeom>
          <a:solidFill>
            <a:srgbClr val="322B3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5320F39-CEDC-48C6-B982-D104D9DAFB2B}"/>
              </a:ext>
            </a:extLst>
          </p:cNvPr>
          <p:cNvSpPr/>
          <p:nvPr/>
        </p:nvSpPr>
        <p:spPr>
          <a:xfrm rot="16200000">
            <a:off x="11599284" y="4071903"/>
            <a:ext cx="782600" cy="121530"/>
          </a:xfrm>
          <a:prstGeom prst="rect">
            <a:avLst/>
          </a:prstGeom>
          <a:solidFill>
            <a:srgbClr val="A7C9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23496FF-F919-4B18-85C1-C0B3E00AD72F}"/>
              </a:ext>
            </a:extLst>
          </p:cNvPr>
          <p:cNvSpPr/>
          <p:nvPr/>
        </p:nvSpPr>
        <p:spPr>
          <a:xfrm rot="16200000">
            <a:off x="11297297" y="4642881"/>
            <a:ext cx="920989" cy="121529"/>
          </a:xfrm>
          <a:prstGeom prst="rect">
            <a:avLst/>
          </a:prstGeom>
          <a:solidFill>
            <a:srgbClr val="322B3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CA5A3C0E-4545-FC8B-CC19-B91D97E3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53" y="3252550"/>
            <a:ext cx="9211691" cy="293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425AE6B-A84A-0FFD-BDAC-9A8FA5903927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7B309C32-5CAC-6DA4-C4CE-60A732A0A082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93A8EA-1C45-F569-C0C7-4943B6E2CEA5}"/>
                </a:ext>
              </a:extLst>
            </p:cNvPr>
            <p:cNvSpPr txBox="1"/>
            <p:nvPr/>
          </p:nvSpPr>
          <p:spPr>
            <a:xfrm>
              <a:off x="5273848" y="650204"/>
              <a:ext cx="695067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26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C41A92-C1FD-42F5-8BD6-01B92F1B5165}"/>
              </a:ext>
            </a:extLst>
          </p:cNvPr>
          <p:cNvSpPr txBox="1"/>
          <p:nvPr/>
        </p:nvSpPr>
        <p:spPr>
          <a:xfrm>
            <a:off x="1766887" y="5096314"/>
            <a:ext cx="865822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 dirty="0">
                <a:latin typeface="Montserrat" panose="00000500000000000000" pitchFamily="2" charset="-52"/>
              </a:rPr>
              <a:t>Хронометраж процесса занимает от 2 до 3 часов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DAA368A-A74F-423C-8B5C-8A1C19CD63BE}"/>
              </a:ext>
            </a:extLst>
          </p:cNvPr>
          <p:cNvSpPr/>
          <p:nvPr/>
        </p:nvSpPr>
        <p:spPr>
          <a:xfrm rot="16200000">
            <a:off x="-60593" y="2183916"/>
            <a:ext cx="782600" cy="12153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636BA12-3FC0-40FA-AA57-B0A6FD2419F3}"/>
              </a:ext>
            </a:extLst>
          </p:cNvPr>
          <p:cNvSpPr/>
          <p:nvPr/>
        </p:nvSpPr>
        <p:spPr>
          <a:xfrm rot="16200000">
            <a:off x="-748696" y="3368233"/>
            <a:ext cx="2705100" cy="121532"/>
          </a:xfrm>
          <a:prstGeom prst="rect">
            <a:avLst/>
          </a:prstGeom>
          <a:solidFill>
            <a:srgbClr val="FF5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6" name="Рисунок 1">
            <a:extLst>
              <a:ext uri="{FF2B5EF4-FFF2-40B4-BE49-F238E27FC236}">
                <a16:creationId xmlns:a16="http://schemas.microsoft.com/office/drawing/2014/main" id="{622588E3-6905-441B-9BF4-F2020774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16" y="257131"/>
            <a:ext cx="7860729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EA7630-3A18-4235-B271-2D91153A0043}"/>
              </a:ext>
            </a:extLst>
          </p:cNvPr>
          <p:cNvSpPr txBox="1"/>
          <p:nvPr/>
        </p:nvSpPr>
        <p:spPr>
          <a:xfrm>
            <a:off x="3905250" y="4510384"/>
            <a:ext cx="13339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dirty="0">
                <a:solidFill>
                  <a:srgbClr val="FF5252"/>
                </a:solidFill>
                <a:latin typeface="Montserrat" panose="00000500000000000000" pitchFamily="2" charset="-52"/>
              </a:rPr>
              <a:t>AS-IS</a:t>
            </a:r>
            <a:endParaRPr lang="ru-RU" sz="3200" b="1" dirty="0">
              <a:solidFill>
                <a:srgbClr val="FF5252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A1B6C24-7058-4226-B1EE-A1AE3743671C}"/>
              </a:ext>
            </a:extLst>
          </p:cNvPr>
          <p:cNvSpPr/>
          <p:nvPr/>
        </p:nvSpPr>
        <p:spPr>
          <a:xfrm rot="16200000">
            <a:off x="4953051" y="4773791"/>
            <a:ext cx="646330" cy="57964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28740-5299-425D-98A8-29F9EF839052}"/>
              </a:ext>
            </a:extLst>
          </p:cNvPr>
          <p:cNvSpPr txBox="1"/>
          <p:nvPr/>
        </p:nvSpPr>
        <p:spPr>
          <a:xfrm>
            <a:off x="5313276" y="4448829"/>
            <a:ext cx="28530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b="1" dirty="0">
                <a:solidFill>
                  <a:srgbClr val="FF5252"/>
                </a:solidFill>
                <a:latin typeface="Montserrat" panose="00000500000000000000" pitchFamily="2" charset="-52"/>
              </a:rPr>
              <a:t>Бизнес процесс «как есть»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015F0C5-3EC3-492E-B3C9-7E875746D335}"/>
              </a:ext>
            </a:extLst>
          </p:cNvPr>
          <p:cNvSpPr/>
          <p:nvPr/>
        </p:nvSpPr>
        <p:spPr>
          <a:xfrm rot="16200000">
            <a:off x="11554954" y="3799214"/>
            <a:ext cx="782600" cy="12153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166E93-0D38-4B07-8614-B60AB59B7FA4}"/>
              </a:ext>
            </a:extLst>
          </p:cNvPr>
          <p:cNvSpPr/>
          <p:nvPr/>
        </p:nvSpPr>
        <p:spPr>
          <a:xfrm rot="16200000">
            <a:off x="10282458" y="3368233"/>
            <a:ext cx="2705100" cy="121532"/>
          </a:xfrm>
          <a:prstGeom prst="rect">
            <a:avLst/>
          </a:prstGeom>
          <a:solidFill>
            <a:srgbClr val="FF525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856286D9-A414-404C-FFAF-F78757894FDC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E61587E6-316C-3662-0EBA-C9337CDF8BCF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C1F860-0387-BE2A-78B4-8192997C5820}"/>
                </a:ext>
              </a:extLst>
            </p:cNvPr>
            <p:cNvSpPr txBox="1"/>
            <p:nvPr/>
          </p:nvSpPr>
          <p:spPr>
            <a:xfrm>
              <a:off x="5176918" y="650204"/>
              <a:ext cx="888927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56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C41A92-C1FD-42F5-8BD6-01B92F1B5165}"/>
              </a:ext>
            </a:extLst>
          </p:cNvPr>
          <p:cNvSpPr txBox="1"/>
          <p:nvPr/>
        </p:nvSpPr>
        <p:spPr>
          <a:xfrm>
            <a:off x="1766887" y="5311757"/>
            <a:ext cx="865822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sz="2800" dirty="0">
                <a:latin typeface="Montserrat" panose="00000500000000000000" pitchFamily="2" charset="-52"/>
              </a:rPr>
              <a:t>Хронометраж процесса занимает от 2 до 3 минут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DAA368A-A74F-423C-8B5C-8A1C19CD63BE}"/>
              </a:ext>
            </a:extLst>
          </p:cNvPr>
          <p:cNvSpPr/>
          <p:nvPr/>
        </p:nvSpPr>
        <p:spPr>
          <a:xfrm rot="16200000">
            <a:off x="-414789" y="1915688"/>
            <a:ext cx="1410003" cy="121530"/>
          </a:xfrm>
          <a:prstGeom prst="rect">
            <a:avLst/>
          </a:prstGeom>
          <a:solidFill>
            <a:srgbClr val="2DE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636BA12-3FC0-40FA-AA57-B0A6FD2419F3}"/>
              </a:ext>
            </a:extLst>
          </p:cNvPr>
          <p:cNvSpPr/>
          <p:nvPr/>
        </p:nvSpPr>
        <p:spPr>
          <a:xfrm rot="16200000">
            <a:off x="-748696" y="3368233"/>
            <a:ext cx="2705100" cy="121532"/>
          </a:xfrm>
          <a:prstGeom prst="rect">
            <a:avLst/>
          </a:prstGeom>
          <a:solidFill>
            <a:srgbClr val="2DE08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EA7630-3A18-4235-B271-2D91153A0043}"/>
              </a:ext>
            </a:extLst>
          </p:cNvPr>
          <p:cNvSpPr txBox="1"/>
          <p:nvPr/>
        </p:nvSpPr>
        <p:spPr>
          <a:xfrm>
            <a:off x="3676650" y="4510384"/>
            <a:ext cx="156250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200" b="1" dirty="0">
                <a:solidFill>
                  <a:srgbClr val="2DE080"/>
                </a:solidFill>
                <a:latin typeface="Montserrat" panose="00000500000000000000" pitchFamily="2" charset="-52"/>
              </a:rPr>
              <a:t>TO-BE</a:t>
            </a:r>
            <a:endParaRPr lang="ru-RU" sz="3200" b="1" dirty="0">
              <a:solidFill>
                <a:srgbClr val="2DE08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A1B6C24-7058-4226-B1EE-A1AE3743671C}"/>
              </a:ext>
            </a:extLst>
          </p:cNvPr>
          <p:cNvSpPr/>
          <p:nvPr/>
        </p:nvSpPr>
        <p:spPr>
          <a:xfrm rot="16200000">
            <a:off x="4953051" y="4773791"/>
            <a:ext cx="646330" cy="57964"/>
          </a:xfrm>
          <a:prstGeom prst="rect">
            <a:avLst/>
          </a:prstGeom>
          <a:solidFill>
            <a:srgbClr val="2DE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DE08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28740-5299-425D-98A8-29F9EF839052}"/>
              </a:ext>
            </a:extLst>
          </p:cNvPr>
          <p:cNvSpPr txBox="1"/>
          <p:nvPr/>
        </p:nvSpPr>
        <p:spPr>
          <a:xfrm>
            <a:off x="5313276" y="4448829"/>
            <a:ext cx="29379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000" b="1" dirty="0">
                <a:solidFill>
                  <a:srgbClr val="2DE080"/>
                </a:solidFill>
                <a:latin typeface="Montserrat" panose="00000500000000000000" pitchFamily="2" charset="-52"/>
              </a:rPr>
              <a:t>Бизнес процесс «как</a:t>
            </a:r>
            <a:r>
              <a:rPr lang="en-US" sz="2000" b="1" dirty="0">
                <a:solidFill>
                  <a:srgbClr val="2DE080"/>
                </a:solidFill>
                <a:latin typeface="Montserrat" panose="00000500000000000000" pitchFamily="2" charset="-52"/>
              </a:rPr>
              <a:t> </a:t>
            </a:r>
            <a:r>
              <a:rPr lang="ru-RU" sz="2000" b="1" dirty="0">
                <a:solidFill>
                  <a:srgbClr val="2DE080"/>
                </a:solidFill>
                <a:latin typeface="Montserrat" panose="00000500000000000000" pitchFamily="2" charset="-52"/>
              </a:rPr>
              <a:t>должно быть»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015F0C5-3EC3-492E-B3C9-7E875746D335}"/>
              </a:ext>
            </a:extLst>
          </p:cNvPr>
          <p:cNvSpPr/>
          <p:nvPr/>
        </p:nvSpPr>
        <p:spPr>
          <a:xfrm rot="16200000">
            <a:off x="11557348" y="3702422"/>
            <a:ext cx="782600" cy="121530"/>
          </a:xfrm>
          <a:prstGeom prst="rect">
            <a:avLst/>
          </a:prstGeom>
          <a:solidFill>
            <a:srgbClr val="2DE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0166E93-0D38-4B07-8614-B60AB59B7FA4}"/>
              </a:ext>
            </a:extLst>
          </p:cNvPr>
          <p:cNvSpPr/>
          <p:nvPr/>
        </p:nvSpPr>
        <p:spPr>
          <a:xfrm rot="16200000">
            <a:off x="10282458" y="3368233"/>
            <a:ext cx="2705100" cy="121532"/>
          </a:xfrm>
          <a:prstGeom prst="rect">
            <a:avLst/>
          </a:prstGeom>
          <a:solidFill>
            <a:srgbClr val="2DE08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4" name="Рисунок 3">
            <a:extLst>
              <a:ext uri="{FF2B5EF4-FFF2-40B4-BE49-F238E27FC236}">
                <a16:creationId xmlns:a16="http://schemas.microsoft.com/office/drawing/2014/main" id="{80B48858-816B-4373-9222-82958BB5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02" y="531297"/>
            <a:ext cx="8765993" cy="330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Pixel GIFs | Tenor">
            <a:extLst>
              <a:ext uri="{FF2B5EF4-FFF2-40B4-BE49-F238E27FC236}">
                <a16:creationId xmlns:a16="http://schemas.microsoft.com/office/drawing/2014/main" id="{171D141D-B7A4-4179-ADD0-811E4D94F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82" y="3938617"/>
            <a:ext cx="431741" cy="43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9771E93-ABAC-7DA7-A647-6C4082AE3097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BF5018D4-7DBF-A349-D105-14D69B62EF98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B79E28-318C-03EC-FB56-4E20A60449B9}"/>
                </a:ext>
              </a:extLst>
            </p:cNvPr>
            <p:cNvSpPr txBox="1"/>
            <p:nvPr/>
          </p:nvSpPr>
          <p:spPr>
            <a:xfrm>
              <a:off x="5242126" y="650204"/>
              <a:ext cx="758512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931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37FAA7D6-1DCE-4F37-9A36-93239FC62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2" t="179" r="6745" b="-179"/>
          <a:stretch/>
        </p:blipFill>
        <p:spPr>
          <a:xfrm>
            <a:off x="6616868" y="-149225"/>
            <a:ext cx="6335879" cy="7019925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B80F6EE-2F11-4BBD-9F63-876FD7B9CB14}"/>
              </a:ext>
            </a:extLst>
          </p:cNvPr>
          <p:cNvGrpSpPr/>
          <p:nvPr/>
        </p:nvGrpSpPr>
        <p:grpSpPr>
          <a:xfrm>
            <a:off x="747384" y="2002498"/>
            <a:ext cx="4827750" cy="3160780"/>
            <a:chOff x="1087275" y="1283883"/>
            <a:chExt cx="4827750" cy="31607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9E1A1F-5EFD-4567-8CDC-90EA46845E9F}"/>
                </a:ext>
              </a:extLst>
            </p:cNvPr>
            <p:cNvSpPr txBox="1"/>
            <p:nvPr/>
          </p:nvSpPr>
          <p:spPr>
            <a:xfrm>
              <a:off x="1087275" y="1283883"/>
              <a:ext cx="33380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altLang="zh-CN" sz="3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Заключение:</a:t>
              </a:r>
              <a:endParaRPr lang="ru-RU" sz="3600" b="1" dirty="0">
                <a:solidFill>
                  <a:srgbClr val="5258AC"/>
                </a:solidFill>
                <a:latin typeface="Montserrat" panose="00000500000000000000" pitchFamily="2" charset="-5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C5D35C-FFBE-44F5-9923-1321CCC13081}"/>
                </a:ext>
              </a:extLst>
            </p:cNvPr>
            <p:cNvSpPr txBox="1"/>
            <p:nvPr/>
          </p:nvSpPr>
          <p:spPr>
            <a:xfrm>
              <a:off x="1087275" y="3429000"/>
              <a:ext cx="482775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dirty="0">
                  <a:latin typeface="Montserrat" panose="00000500000000000000" pitchFamily="2" charset="-52"/>
                  <a:ea typeface="DengXian" panose="02010600030101010101" pitchFamily="2" charset="-122"/>
                </a:rPr>
                <a:t>Возможно улучшение программы заменив </a:t>
              </a:r>
              <a:r>
                <a:rPr lang="ru-RU" sz="2000" dirty="0" err="1">
                  <a:solidFill>
                    <a:srgbClr val="5258AC"/>
                  </a:solidFill>
                  <a:latin typeface="Montserrat" panose="00000500000000000000" pitchFamily="2" charset="-52"/>
                  <a:ea typeface="DengXian" panose="02010600030101010101" pitchFamily="2" charset="-122"/>
                </a:rPr>
                <a:t>парсинг</a:t>
              </a:r>
              <a:r>
                <a:rPr lang="ru-RU" sz="2000" dirty="0">
                  <a:latin typeface="Montserrat" panose="00000500000000000000" pitchFamily="2" charset="-52"/>
                  <a:ea typeface="DengXian" panose="02010600030101010101" pitchFamily="2" charset="-122"/>
                </a:rPr>
                <a:t> на подключение к </a:t>
              </a:r>
              <a:r>
                <a:rPr lang="en-US" sz="2000" dirty="0">
                  <a:solidFill>
                    <a:srgbClr val="5258AC"/>
                  </a:solidFill>
                  <a:latin typeface="Montserrat" panose="00000500000000000000" pitchFamily="2" charset="-52"/>
                  <a:ea typeface="DengXian" panose="02010600030101010101" pitchFamily="2" charset="-122"/>
                </a:rPr>
                <a:t>API</a:t>
              </a:r>
              <a:r>
                <a:rPr lang="ru-RU" sz="2000" dirty="0">
                  <a:latin typeface="Montserrat" panose="00000500000000000000" pitchFamily="2" charset="-52"/>
                  <a:ea typeface="DengXian" panose="02010600030101010101" pitchFamily="2" charset="-122"/>
                </a:rPr>
                <a:t>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BA6172-CF41-4DFA-B5BC-292EE6D8D927}"/>
                </a:ext>
              </a:extLst>
            </p:cNvPr>
            <p:cNvSpPr txBox="1"/>
            <p:nvPr/>
          </p:nvSpPr>
          <p:spPr>
            <a:xfrm>
              <a:off x="1087275" y="2435264"/>
              <a:ext cx="437635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dirty="0">
                  <a:latin typeface="Montserrat" panose="00000500000000000000" pitchFamily="2" charset="-52"/>
                  <a:ea typeface="DengXian" panose="02010600030101010101" pitchFamily="2" charset="-122"/>
                </a:rPr>
                <a:t>Создание отчетов теперь быстрее и надежней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8497478-EF83-4FF8-9346-796CB88751B5}"/>
              </a:ext>
            </a:extLst>
          </p:cNvPr>
          <p:cNvSpPr txBox="1"/>
          <p:nvPr/>
        </p:nvSpPr>
        <p:spPr>
          <a:xfrm>
            <a:off x="-1311105" y="2338271"/>
            <a:ext cx="6135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5258AC"/>
                </a:solidFill>
                <a:latin typeface="Montserrat" panose="00000500000000000000" pitchFamily="2" charset="-52"/>
              </a:rPr>
              <a:t>それで終わりです</a:t>
            </a:r>
            <a:endParaRPr lang="ru-RU" sz="2400" b="1" dirty="0">
              <a:solidFill>
                <a:srgbClr val="5258AC"/>
              </a:solidFill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73D199C-D859-4457-8506-4C468AD8AF65}"/>
              </a:ext>
            </a:extLst>
          </p:cNvPr>
          <p:cNvSpPr/>
          <p:nvPr/>
        </p:nvSpPr>
        <p:spPr>
          <a:xfrm rot="5400000">
            <a:off x="6164803" y="3368235"/>
            <a:ext cx="782600" cy="121530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50BB7D9-5758-50FA-92D8-58E5FF6BD3D4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1B76109A-D800-F901-F5E2-8655EDB8FB9F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62AB3-41F0-1579-38A4-1296E0E410DA}"/>
                </a:ext>
              </a:extLst>
            </p:cNvPr>
            <p:cNvSpPr txBox="1"/>
            <p:nvPr/>
          </p:nvSpPr>
          <p:spPr>
            <a:xfrm>
              <a:off x="5196305" y="650204"/>
              <a:ext cx="850155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63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плавание,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0479111F-2843-4744-9F2F-B08EFAA38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25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9742A-B66E-4FAF-AC49-F97DCA46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277725" cy="1325563"/>
          </a:xfrm>
          <a:solidFill>
            <a:srgbClr val="000000">
              <a:alpha val="30196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Вопросы и ответы</a:t>
            </a:r>
          </a:p>
        </p:txBody>
      </p:sp>
    </p:spTree>
    <p:extLst>
      <p:ext uri="{BB962C8B-B14F-4D97-AF65-F5344CB8AC3E}">
        <p14:creationId xmlns:p14="http://schemas.microsoft.com/office/powerpoint/2010/main" val="19146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C41A92-C1FD-42F5-8BD6-01B92F1B5165}"/>
              </a:ext>
            </a:extLst>
          </p:cNvPr>
          <p:cNvSpPr txBox="1"/>
          <p:nvPr/>
        </p:nvSpPr>
        <p:spPr>
          <a:xfrm>
            <a:off x="952500" y="3324317"/>
            <a:ext cx="60452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800" dirty="0">
                <a:latin typeface="Montserrat" panose="00000500000000000000" pitchFamily="2" charset="-52"/>
              </a:rPr>
              <a:t>Написание в ручную отчёта посещаемости и успеваемости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DDC29-88BC-47FC-B7BB-41B08D5442A8}"/>
              </a:ext>
            </a:extLst>
          </p:cNvPr>
          <p:cNvSpPr txBox="1"/>
          <p:nvPr/>
        </p:nvSpPr>
        <p:spPr>
          <a:xfrm>
            <a:off x="1046691" y="1993036"/>
            <a:ext cx="4285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5258AC"/>
                </a:solidFill>
                <a:latin typeface="Montserrat" panose="00000500000000000000" pitchFamily="2" charset="-52"/>
              </a:rPr>
              <a:t>О чем речь?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DC3E178-E982-482D-95C0-7116F0F34CE8}"/>
              </a:ext>
            </a:extLst>
          </p:cNvPr>
          <p:cNvSpPr/>
          <p:nvPr/>
        </p:nvSpPr>
        <p:spPr>
          <a:xfrm>
            <a:off x="952500" y="2908300"/>
            <a:ext cx="4285146" cy="148330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Изображение выглядит как клавиатура, компьютер, внутренний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12B42B2F-8AEE-4485-B14D-E0E534B1B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64" y="1993036"/>
            <a:ext cx="4762500" cy="2667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D234F4-3C36-4E4D-BC1F-D12E4E424A64}"/>
              </a:ext>
            </a:extLst>
          </p:cNvPr>
          <p:cNvSpPr/>
          <p:nvPr/>
        </p:nvSpPr>
        <p:spPr>
          <a:xfrm>
            <a:off x="561200" y="375835"/>
            <a:ext cx="782600" cy="121530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FDB5BC-DDCD-4BF5-A1F4-F9FFAA927751}"/>
              </a:ext>
            </a:extLst>
          </p:cNvPr>
          <p:cNvSpPr/>
          <p:nvPr/>
        </p:nvSpPr>
        <p:spPr>
          <a:xfrm>
            <a:off x="891735" y="565212"/>
            <a:ext cx="782600" cy="121530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CBB52A-DFEE-47AB-B9EA-5DB11BFE4FAC}"/>
              </a:ext>
            </a:extLst>
          </p:cNvPr>
          <p:cNvSpPr/>
          <p:nvPr/>
        </p:nvSpPr>
        <p:spPr>
          <a:xfrm>
            <a:off x="10806920" y="6217835"/>
            <a:ext cx="782600" cy="121530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8667905-A366-43CD-9804-F0ABF4237F19}"/>
              </a:ext>
            </a:extLst>
          </p:cNvPr>
          <p:cNvSpPr/>
          <p:nvPr/>
        </p:nvSpPr>
        <p:spPr>
          <a:xfrm>
            <a:off x="11137455" y="6407212"/>
            <a:ext cx="782600" cy="121530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A24A674-EF62-2F68-79E7-AAE419EBA3C0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302E04C0-92AD-E4C0-BDD1-52510FC6F3E1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5AA6B5-A0A2-2D0E-853A-5334E1A40C03}"/>
                </a:ext>
              </a:extLst>
            </p:cNvPr>
            <p:cNvSpPr txBox="1"/>
            <p:nvPr/>
          </p:nvSpPr>
          <p:spPr>
            <a:xfrm>
              <a:off x="5330243" y="657289"/>
              <a:ext cx="582278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42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DC7AF5E-C086-4BAC-B44A-2E454785943B}"/>
              </a:ext>
            </a:extLst>
          </p:cNvPr>
          <p:cNvSpPr/>
          <p:nvPr/>
        </p:nvSpPr>
        <p:spPr>
          <a:xfrm>
            <a:off x="3823778" y="1993036"/>
            <a:ext cx="4544443" cy="1435964"/>
          </a:xfrm>
          <a:prstGeom prst="round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latin typeface="Montserrat" panose="00000500000000000000" pitchFamily="2" charset="-52"/>
              </a:rPr>
              <a:t>Проблема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41A92-C1FD-42F5-8BD6-01B92F1B5165}"/>
              </a:ext>
            </a:extLst>
          </p:cNvPr>
          <p:cNvSpPr txBox="1"/>
          <p:nvPr/>
        </p:nvSpPr>
        <p:spPr>
          <a:xfrm>
            <a:off x="1766886" y="3801370"/>
            <a:ext cx="865822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 dirty="0">
                <a:latin typeface="Montserrat" panose="00000500000000000000" pitchFamily="2" charset="-52"/>
              </a:rPr>
              <a:t>Создание отчёта занимает большой объем времени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ACCB9EB-52FA-81C9-589B-57C1F54F27B1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6EBB9B02-B0E2-9CA9-E548-8706AAF8391D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0D784E-E9D6-C207-7595-F14780DE7B46}"/>
                </a:ext>
              </a:extLst>
            </p:cNvPr>
            <p:cNvSpPr txBox="1"/>
            <p:nvPr/>
          </p:nvSpPr>
          <p:spPr>
            <a:xfrm>
              <a:off x="5295337" y="657289"/>
              <a:ext cx="673919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2</a:t>
              </a:r>
            </a:p>
          </p:txBody>
        </p:sp>
      </p:grp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F1D38A1-38FE-5E58-DAA1-951B79A047DB}"/>
              </a:ext>
            </a:extLst>
          </p:cNvPr>
          <p:cNvSpPr/>
          <p:nvPr/>
        </p:nvSpPr>
        <p:spPr>
          <a:xfrm rot="5400000">
            <a:off x="-21682" y="591735"/>
            <a:ext cx="782600" cy="121530"/>
          </a:xfrm>
          <a:prstGeom prst="rect">
            <a:avLst/>
          </a:prstGeom>
          <a:solidFill>
            <a:srgbClr val="F6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F807BF9-0021-4FE7-3ECC-2656B537EB9A}"/>
              </a:ext>
            </a:extLst>
          </p:cNvPr>
          <p:cNvSpPr/>
          <p:nvPr/>
        </p:nvSpPr>
        <p:spPr>
          <a:xfrm rot="5400000">
            <a:off x="-1668247" y="2818374"/>
            <a:ext cx="4564129" cy="121529"/>
          </a:xfrm>
          <a:prstGeom prst="rect">
            <a:avLst/>
          </a:prstGeom>
          <a:solidFill>
            <a:srgbClr val="F97777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DC79F02-6856-5069-81D8-8684E243F032}"/>
              </a:ext>
            </a:extLst>
          </p:cNvPr>
          <p:cNvSpPr/>
          <p:nvPr/>
        </p:nvSpPr>
        <p:spPr>
          <a:xfrm rot="16200000">
            <a:off x="11431081" y="6165512"/>
            <a:ext cx="782600" cy="121530"/>
          </a:xfrm>
          <a:prstGeom prst="rect">
            <a:avLst/>
          </a:prstGeom>
          <a:solidFill>
            <a:srgbClr val="F6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A22C19B-EC81-73B5-0D48-5D338586B426}"/>
              </a:ext>
            </a:extLst>
          </p:cNvPr>
          <p:cNvSpPr/>
          <p:nvPr/>
        </p:nvSpPr>
        <p:spPr>
          <a:xfrm rot="16200000">
            <a:off x="9296117" y="3897874"/>
            <a:ext cx="4564129" cy="121529"/>
          </a:xfrm>
          <a:prstGeom prst="rect">
            <a:avLst/>
          </a:prstGeom>
          <a:solidFill>
            <a:srgbClr val="F97777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977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DC7AF5E-C086-4BAC-B44A-2E454785943B}"/>
              </a:ext>
            </a:extLst>
          </p:cNvPr>
          <p:cNvSpPr/>
          <p:nvPr/>
        </p:nvSpPr>
        <p:spPr>
          <a:xfrm>
            <a:off x="3823778" y="1993036"/>
            <a:ext cx="4544443" cy="1435964"/>
          </a:xfrm>
          <a:prstGeom prst="roundRect">
            <a:avLst/>
          </a:prstGeom>
          <a:solidFill>
            <a:srgbClr val="2DE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latin typeface="Montserrat" panose="00000500000000000000" pitchFamily="2" charset="-52"/>
              </a:rPr>
              <a:t>Решение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41A92-C1FD-42F5-8BD6-01B92F1B5165}"/>
              </a:ext>
            </a:extLst>
          </p:cNvPr>
          <p:cNvSpPr txBox="1"/>
          <p:nvPr/>
        </p:nvSpPr>
        <p:spPr>
          <a:xfrm>
            <a:off x="2283618" y="3801370"/>
            <a:ext cx="762476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2800" dirty="0">
                <a:latin typeface="Montserrat" panose="00000500000000000000" pitchFamily="2" charset="-52"/>
              </a:rPr>
              <a:t>Создать программу, которая делает отчет за нас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ACCB9EB-52FA-81C9-589B-57C1F54F27B1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6EBB9B02-B0E2-9CA9-E548-8706AAF8391D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0D784E-E9D6-C207-7595-F14780DE7B46}"/>
                </a:ext>
              </a:extLst>
            </p:cNvPr>
            <p:cNvSpPr txBox="1"/>
            <p:nvPr/>
          </p:nvSpPr>
          <p:spPr>
            <a:xfrm>
              <a:off x="5284420" y="650204"/>
              <a:ext cx="673919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3</a:t>
              </a:r>
            </a:p>
          </p:txBody>
        </p:sp>
      </p:grp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F1D38A1-38FE-5E58-DAA1-951B79A047DB}"/>
              </a:ext>
            </a:extLst>
          </p:cNvPr>
          <p:cNvSpPr/>
          <p:nvPr/>
        </p:nvSpPr>
        <p:spPr>
          <a:xfrm rot="5400000">
            <a:off x="-21682" y="591735"/>
            <a:ext cx="782600" cy="121530"/>
          </a:xfrm>
          <a:prstGeom prst="rect">
            <a:avLst/>
          </a:prstGeom>
          <a:solidFill>
            <a:srgbClr val="2DE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F807BF9-0021-4FE7-3ECC-2656B537EB9A}"/>
              </a:ext>
            </a:extLst>
          </p:cNvPr>
          <p:cNvSpPr/>
          <p:nvPr/>
        </p:nvSpPr>
        <p:spPr>
          <a:xfrm rot="5400000">
            <a:off x="-1668247" y="2818374"/>
            <a:ext cx="4564129" cy="121529"/>
          </a:xfrm>
          <a:prstGeom prst="rect">
            <a:avLst/>
          </a:prstGeom>
          <a:solidFill>
            <a:srgbClr val="2DE08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DC79F02-6856-5069-81D8-8684E243F032}"/>
              </a:ext>
            </a:extLst>
          </p:cNvPr>
          <p:cNvSpPr/>
          <p:nvPr/>
        </p:nvSpPr>
        <p:spPr>
          <a:xfrm rot="16200000">
            <a:off x="11431081" y="6165512"/>
            <a:ext cx="782600" cy="121530"/>
          </a:xfrm>
          <a:prstGeom prst="rect">
            <a:avLst/>
          </a:prstGeom>
          <a:solidFill>
            <a:srgbClr val="2DE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A22C19B-EC81-73B5-0D48-5D338586B426}"/>
              </a:ext>
            </a:extLst>
          </p:cNvPr>
          <p:cNvSpPr/>
          <p:nvPr/>
        </p:nvSpPr>
        <p:spPr>
          <a:xfrm rot="16200000">
            <a:off x="9296117" y="3897874"/>
            <a:ext cx="4564129" cy="121529"/>
          </a:xfrm>
          <a:prstGeom prst="rect">
            <a:avLst/>
          </a:prstGeom>
          <a:solidFill>
            <a:srgbClr val="2DE08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Picture 2" descr="Pixel GIFs | Tenor">
            <a:extLst>
              <a:ext uri="{FF2B5EF4-FFF2-40B4-BE49-F238E27FC236}">
                <a16:creationId xmlns:a16="http://schemas.microsoft.com/office/drawing/2014/main" id="{53033A8C-79E0-49A7-9B38-260CD07F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26" y="842708"/>
            <a:ext cx="964143" cy="9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065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внешний, мост&#10;&#10;Автоматически созданное описание">
            <a:extLst>
              <a:ext uri="{FF2B5EF4-FFF2-40B4-BE49-F238E27FC236}">
                <a16:creationId xmlns:a16="http://schemas.microsoft.com/office/drawing/2014/main" id="{FD1DE7F1-D2A8-4FE4-B1B3-12ED1C1F3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435292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028DA2-8877-4A67-AFAF-F94F3F7F7B05}"/>
              </a:ext>
            </a:extLst>
          </p:cNvPr>
          <p:cNvSpPr/>
          <p:nvPr/>
        </p:nvSpPr>
        <p:spPr>
          <a:xfrm>
            <a:off x="1" y="0"/>
            <a:ext cx="12192000" cy="435292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41A92-C1FD-42F5-8BD6-01B92F1B5165}"/>
              </a:ext>
            </a:extLst>
          </p:cNvPr>
          <p:cNvSpPr txBox="1"/>
          <p:nvPr/>
        </p:nvSpPr>
        <p:spPr>
          <a:xfrm>
            <a:off x="1149573" y="3264144"/>
            <a:ext cx="627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Модули программы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8659145-E526-42FE-8B12-323A339B2DC8}"/>
              </a:ext>
            </a:extLst>
          </p:cNvPr>
          <p:cNvSpPr/>
          <p:nvPr/>
        </p:nvSpPr>
        <p:spPr>
          <a:xfrm rot="10800000">
            <a:off x="-2" y="6554178"/>
            <a:ext cx="12191997" cy="121529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3F0EEF5-E01D-469E-A880-626D125CDBAB}"/>
              </a:ext>
            </a:extLst>
          </p:cNvPr>
          <p:cNvSpPr/>
          <p:nvPr/>
        </p:nvSpPr>
        <p:spPr>
          <a:xfrm>
            <a:off x="1225773" y="4692665"/>
            <a:ext cx="837965" cy="121530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B6E2B-4778-49C6-B6DF-AAAC3F6055E2}"/>
              </a:ext>
            </a:extLst>
          </p:cNvPr>
          <p:cNvSpPr txBox="1"/>
          <p:nvPr/>
        </p:nvSpPr>
        <p:spPr>
          <a:xfrm>
            <a:off x="1149573" y="4835683"/>
            <a:ext cx="3538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5258AC"/>
                </a:solidFill>
                <a:latin typeface="Montserrat" panose="00000500000000000000" pitchFamily="2" charset="-52"/>
              </a:rPr>
              <a:t>Сбор данных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44620EC-0050-4C8A-85E0-D400C397582A}"/>
              </a:ext>
            </a:extLst>
          </p:cNvPr>
          <p:cNvSpPr/>
          <p:nvPr/>
        </p:nvSpPr>
        <p:spPr>
          <a:xfrm>
            <a:off x="6561911" y="4687109"/>
            <a:ext cx="837965" cy="121530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0A5D1-81AC-46C0-9DB4-78B416496356}"/>
              </a:ext>
            </a:extLst>
          </p:cNvPr>
          <p:cNvSpPr txBox="1"/>
          <p:nvPr/>
        </p:nvSpPr>
        <p:spPr>
          <a:xfrm>
            <a:off x="6495236" y="4852295"/>
            <a:ext cx="3538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5258AC"/>
                </a:solidFill>
                <a:latin typeface="Montserrat" panose="00000500000000000000" pitchFamily="2" charset="-52"/>
              </a:rPr>
              <a:t>Формирование отчёта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6456AD-8965-42A6-AC4C-2B0D39BC7FD7}"/>
              </a:ext>
            </a:extLst>
          </p:cNvPr>
          <p:cNvSpPr txBox="1"/>
          <p:nvPr/>
        </p:nvSpPr>
        <p:spPr>
          <a:xfrm>
            <a:off x="1149573" y="5231198"/>
            <a:ext cx="3538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Данные собираются при помощи парсера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4C165-736F-439B-9FC8-6709F1B13716}"/>
              </a:ext>
            </a:extLst>
          </p:cNvPr>
          <p:cNvSpPr txBox="1"/>
          <p:nvPr/>
        </p:nvSpPr>
        <p:spPr>
          <a:xfrm>
            <a:off x="6495236" y="5269298"/>
            <a:ext cx="3538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Отчёт формируется в файле формата </a:t>
            </a:r>
            <a:r>
              <a:rPr lang="en-US" dirty="0">
                <a:latin typeface="Montserrat" panose="00000500000000000000" pitchFamily="2" charset="-52"/>
              </a:rPr>
              <a:t>Excel</a:t>
            </a:r>
            <a:endParaRPr lang="ru-RU" dirty="0">
              <a:latin typeface="Montserrat" panose="00000500000000000000" pitchFamily="2" charset="-52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A0838DB-697C-1CC2-00C0-11BC85534345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D0D489BB-746F-54DA-E43C-C069F9552F49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930C72-89B3-2EA2-8563-382A9AE33989}"/>
                </a:ext>
              </a:extLst>
            </p:cNvPr>
            <p:cNvSpPr txBox="1"/>
            <p:nvPr/>
          </p:nvSpPr>
          <p:spPr>
            <a:xfrm>
              <a:off x="5263274" y="650204"/>
              <a:ext cx="716215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9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411E68-04CB-4C98-9DCB-FA8EDB927C33}"/>
              </a:ext>
            </a:extLst>
          </p:cNvPr>
          <p:cNvSpPr/>
          <p:nvPr/>
        </p:nvSpPr>
        <p:spPr>
          <a:xfrm>
            <a:off x="4863490" y="6285682"/>
            <a:ext cx="782600" cy="121530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70EAC5D-9D07-45BA-85A7-B4659B5C36AC}"/>
              </a:ext>
            </a:extLst>
          </p:cNvPr>
          <p:cNvSpPr/>
          <p:nvPr/>
        </p:nvSpPr>
        <p:spPr>
          <a:xfrm>
            <a:off x="4530989" y="6096305"/>
            <a:ext cx="782600" cy="121530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01F05FC-BF42-8513-A76E-41F8F1B1B069}"/>
              </a:ext>
            </a:extLst>
          </p:cNvPr>
          <p:cNvGrpSpPr/>
          <p:nvPr/>
        </p:nvGrpSpPr>
        <p:grpSpPr>
          <a:xfrm>
            <a:off x="712016" y="2242880"/>
            <a:ext cx="4639585" cy="2188074"/>
            <a:chOff x="847818" y="2333414"/>
            <a:chExt cx="4639585" cy="21880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C41A92-C1FD-42F5-8BD6-01B92F1B5165}"/>
                </a:ext>
              </a:extLst>
            </p:cNvPr>
            <p:cNvSpPr txBox="1"/>
            <p:nvPr/>
          </p:nvSpPr>
          <p:spPr>
            <a:xfrm>
              <a:off x="1664244" y="2333414"/>
              <a:ext cx="3006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Парсинг</a:t>
              </a:r>
            </a:p>
          </p:txBody>
        </p: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FA9D03C1-D899-DEA6-FAA9-DE4A1CB6215D}"/>
                </a:ext>
              </a:extLst>
            </p:cNvPr>
            <p:cNvGrpSpPr/>
            <p:nvPr/>
          </p:nvGrpSpPr>
          <p:grpSpPr>
            <a:xfrm>
              <a:off x="847818" y="3321159"/>
              <a:ext cx="4639585" cy="1200329"/>
              <a:chOff x="666749" y="2110392"/>
              <a:chExt cx="4639585" cy="120032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802FA5-4FF8-F219-0049-B056223317A7}"/>
                  </a:ext>
                </a:extLst>
              </p:cNvPr>
              <p:cNvSpPr txBox="1"/>
              <p:nvPr/>
            </p:nvSpPr>
            <p:spPr>
              <a:xfrm>
                <a:off x="666749" y="2110392"/>
                <a:ext cx="46395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Парсинг</a:t>
                </a:r>
                <a:r>
                  <a:rPr lang="ru-RU" dirty="0">
                    <a:latin typeface="Montserrat" panose="00000500000000000000" pitchFamily="2" charset="-52"/>
                  </a:rPr>
                  <a:t> – это автоматизированный сбор неструктурированной информации, ее преобразование и выдача в структурированном виде </a:t>
                </a:r>
              </a:p>
            </p:txBody>
          </p:sp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331D9734-D182-FDA0-7451-8D4DD8141CC4}"/>
                  </a:ext>
                </a:extLst>
              </p:cNvPr>
              <p:cNvGrpSpPr/>
              <p:nvPr/>
            </p:nvGrpSpPr>
            <p:grpSpPr>
              <a:xfrm>
                <a:off x="666749" y="2110392"/>
                <a:ext cx="1275472" cy="369332"/>
                <a:chOff x="731128" y="1624552"/>
                <a:chExt cx="1275472" cy="369332"/>
              </a:xfrm>
            </p:grpSpPr>
            <p:sp>
              <p:nvSpPr>
                <p:cNvPr id="12" name="Прямоугольник 11">
                  <a:extLst>
                    <a:ext uri="{FF2B5EF4-FFF2-40B4-BE49-F238E27FC236}">
                      <a16:creationId xmlns:a16="http://schemas.microsoft.com/office/drawing/2014/main" id="{43F0EEF5-E01D-469E-A880-626D125CDBAB}"/>
                    </a:ext>
                  </a:extLst>
                </p:cNvPr>
                <p:cNvSpPr/>
                <p:nvPr/>
              </p:nvSpPr>
              <p:spPr>
                <a:xfrm>
                  <a:off x="776373" y="1661050"/>
                  <a:ext cx="1122277" cy="296337"/>
                </a:xfrm>
                <a:prstGeom prst="rect">
                  <a:avLst/>
                </a:prstGeom>
                <a:solidFill>
                  <a:srgbClr val="5258AC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>
                    <a:solidFill>
                      <a:srgbClr val="FF5252"/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425F89A-1127-E250-B895-A744ACA5CFCC}"/>
                    </a:ext>
                  </a:extLst>
                </p:cNvPr>
                <p:cNvSpPr txBox="1"/>
                <p:nvPr/>
              </p:nvSpPr>
              <p:spPr>
                <a:xfrm>
                  <a:off x="731128" y="1624552"/>
                  <a:ext cx="12754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b="1" dirty="0">
                      <a:solidFill>
                        <a:schemeClr val="bg1"/>
                      </a:solidFill>
                      <a:latin typeface="Montserrat" panose="00000500000000000000" pitchFamily="2" charset="-52"/>
                    </a:rPr>
                    <a:t>Парсинг</a:t>
                  </a:r>
                  <a:endParaRPr lang="ru-RU" dirty="0">
                    <a:latin typeface="Montserrat" panose="00000500000000000000" pitchFamily="2" charset="-52"/>
                  </a:endParaRPr>
                </a:p>
              </p:txBody>
            </p:sp>
          </p:grpSp>
        </p:grp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5D86D3F-D555-8C24-7DF3-F523FA95B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820"/>
            <a:ext cx="5804408" cy="6186359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4D511F2A-DF78-E348-E8DE-748BC537B3D4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36FFA387-B309-3AFB-AB85-289831E08E39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55A419-B5E3-CCA7-AC97-D1D7997FE663}"/>
                </a:ext>
              </a:extLst>
            </p:cNvPr>
            <p:cNvSpPr txBox="1"/>
            <p:nvPr/>
          </p:nvSpPr>
          <p:spPr>
            <a:xfrm>
              <a:off x="5284422" y="650204"/>
              <a:ext cx="673919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5</a:t>
              </a: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7FB61F2-3581-4C84-B264-033E5B93CCBB}"/>
              </a:ext>
            </a:extLst>
          </p:cNvPr>
          <p:cNvSpPr/>
          <p:nvPr/>
        </p:nvSpPr>
        <p:spPr>
          <a:xfrm>
            <a:off x="561200" y="375835"/>
            <a:ext cx="782600" cy="121530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C7C3D1F-B25E-476A-A4FB-9EFED4C4B243}"/>
              </a:ext>
            </a:extLst>
          </p:cNvPr>
          <p:cNvSpPr/>
          <p:nvPr/>
        </p:nvSpPr>
        <p:spPr>
          <a:xfrm>
            <a:off x="891735" y="565212"/>
            <a:ext cx="782600" cy="121530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B648BBA-D842-4725-B6A6-C54687521B12}"/>
              </a:ext>
            </a:extLst>
          </p:cNvPr>
          <p:cNvSpPr/>
          <p:nvPr/>
        </p:nvSpPr>
        <p:spPr>
          <a:xfrm>
            <a:off x="4862091" y="375835"/>
            <a:ext cx="782600" cy="121530"/>
          </a:xfrm>
          <a:prstGeom prst="rect">
            <a:avLst/>
          </a:prstGeom>
          <a:solidFill>
            <a:srgbClr val="525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ED16D1-E18C-4B92-9C34-25A34065883E}"/>
              </a:ext>
            </a:extLst>
          </p:cNvPr>
          <p:cNvSpPr/>
          <p:nvPr/>
        </p:nvSpPr>
        <p:spPr>
          <a:xfrm>
            <a:off x="4531178" y="565212"/>
            <a:ext cx="782600" cy="121530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57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D222612-3EE3-1BD2-BEFB-BBB4EE993E7B}"/>
              </a:ext>
            </a:extLst>
          </p:cNvPr>
          <p:cNvSpPr/>
          <p:nvPr/>
        </p:nvSpPr>
        <p:spPr>
          <a:xfrm>
            <a:off x="6096000" y="4572003"/>
            <a:ext cx="6096001" cy="2285998"/>
          </a:xfrm>
          <a:prstGeom prst="rect">
            <a:avLst/>
          </a:prstGeom>
          <a:solidFill>
            <a:srgbClr val="A7C9B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9177FD1-16F8-755F-FE6C-938037F42510}"/>
              </a:ext>
            </a:extLst>
          </p:cNvPr>
          <p:cNvSpPr/>
          <p:nvPr/>
        </p:nvSpPr>
        <p:spPr>
          <a:xfrm>
            <a:off x="6096001" y="2285999"/>
            <a:ext cx="6096000" cy="2286001"/>
          </a:xfrm>
          <a:prstGeom prst="rect">
            <a:avLst/>
          </a:prstGeom>
          <a:solidFill>
            <a:srgbClr val="EC455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A22C652-1300-ABCF-20A2-0F99E52D8AF4}"/>
              </a:ext>
            </a:extLst>
          </p:cNvPr>
          <p:cNvGrpSpPr/>
          <p:nvPr/>
        </p:nvGrpSpPr>
        <p:grpSpPr>
          <a:xfrm>
            <a:off x="-6808" y="-1"/>
            <a:ext cx="6102808" cy="6858001"/>
            <a:chOff x="-6808" y="-1"/>
            <a:chExt cx="6102808" cy="6858001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70F66545-D900-57C6-9446-B57E79C17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5E97311E-1090-67B4-368D-DCCF6877E1BD}"/>
                </a:ext>
              </a:extLst>
            </p:cNvPr>
            <p:cNvSpPr/>
            <p:nvPr/>
          </p:nvSpPr>
          <p:spPr>
            <a:xfrm>
              <a:off x="-6808" y="-1"/>
              <a:ext cx="6096000" cy="6858000"/>
            </a:xfrm>
            <a:prstGeom prst="rect">
              <a:avLst/>
            </a:prstGeom>
            <a:solidFill>
              <a:srgbClr val="5258AC">
                <a:alpha val="8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9A6B4B-820E-8FE1-2650-6EA6428E8436}"/>
              </a:ext>
            </a:extLst>
          </p:cNvPr>
          <p:cNvSpPr txBox="1"/>
          <p:nvPr/>
        </p:nvSpPr>
        <p:spPr>
          <a:xfrm>
            <a:off x="784845" y="2767280"/>
            <a:ext cx="45263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Montserrat" panose="00000500000000000000" pitchFamily="2" charset="-52"/>
              </a:rPr>
              <a:t>Выходные документы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F045342-F74D-A462-794D-098DA3F1D178}"/>
              </a:ext>
            </a:extLst>
          </p:cNvPr>
          <p:cNvSpPr/>
          <p:nvPr/>
        </p:nvSpPr>
        <p:spPr>
          <a:xfrm>
            <a:off x="6096000" y="0"/>
            <a:ext cx="6096000" cy="2286000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DAAAF0B1-3542-5BBF-3A09-08C060F6CA1C}"/>
              </a:ext>
            </a:extLst>
          </p:cNvPr>
          <p:cNvGrpSpPr/>
          <p:nvPr/>
        </p:nvGrpSpPr>
        <p:grpSpPr>
          <a:xfrm>
            <a:off x="7545023" y="5306767"/>
            <a:ext cx="3568283" cy="706727"/>
            <a:chOff x="6501726" y="5417474"/>
            <a:chExt cx="5368057" cy="70672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1B1225-AB83-EB55-5DDB-59B8473D2FAE}"/>
                </a:ext>
              </a:extLst>
            </p:cNvPr>
            <p:cNvSpPr txBox="1"/>
            <p:nvPr/>
          </p:nvSpPr>
          <p:spPr>
            <a:xfrm>
              <a:off x="7388671" y="5417474"/>
              <a:ext cx="4481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Итоговая успеваемость</a:t>
              </a: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7732E757-F4F2-0325-902E-D082A10CDBD2}"/>
                </a:ext>
              </a:extLst>
            </p:cNvPr>
            <p:cNvGrpSpPr/>
            <p:nvPr/>
          </p:nvGrpSpPr>
          <p:grpSpPr>
            <a:xfrm>
              <a:off x="6501726" y="5503232"/>
              <a:ext cx="613339" cy="620969"/>
              <a:chOff x="6501726" y="5503232"/>
              <a:chExt cx="613339" cy="620969"/>
            </a:xfrm>
          </p:grpSpPr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997391C1-9F65-57F9-3EE3-703BBD2AA385}"/>
                  </a:ext>
                </a:extLst>
              </p:cNvPr>
              <p:cNvSpPr/>
              <p:nvPr/>
            </p:nvSpPr>
            <p:spPr>
              <a:xfrm>
                <a:off x="6501728" y="6026455"/>
                <a:ext cx="613337" cy="97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FF5252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FE63B-B307-F0B4-D51F-80945B57147F}"/>
                  </a:ext>
                </a:extLst>
              </p:cNvPr>
              <p:cNvSpPr txBox="1"/>
              <p:nvPr/>
            </p:nvSpPr>
            <p:spPr>
              <a:xfrm>
                <a:off x="6501726" y="5503232"/>
                <a:ext cx="6133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3</a:t>
                </a:r>
              </a:p>
            </p:txBody>
          </p:sp>
        </p:grp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63D3F4AC-F652-C60C-89D8-A03E0E84EC8B}"/>
              </a:ext>
            </a:extLst>
          </p:cNvPr>
          <p:cNvGrpSpPr/>
          <p:nvPr/>
        </p:nvGrpSpPr>
        <p:grpSpPr>
          <a:xfrm>
            <a:off x="7545024" y="3020767"/>
            <a:ext cx="3165821" cy="620969"/>
            <a:chOff x="6931687" y="5307043"/>
            <a:chExt cx="3165821" cy="62096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2EE7CF-C41C-97DE-2A2F-EBD565F1816D}"/>
                </a:ext>
              </a:extLst>
            </p:cNvPr>
            <p:cNvSpPr txBox="1"/>
            <p:nvPr/>
          </p:nvSpPr>
          <p:spPr>
            <a:xfrm>
              <a:off x="7388671" y="5417474"/>
              <a:ext cx="2708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Успеваемость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CBB0DD3-07B9-837B-7599-96740F4CA77C}"/>
                </a:ext>
              </a:extLst>
            </p:cNvPr>
            <p:cNvGrpSpPr/>
            <p:nvPr/>
          </p:nvGrpSpPr>
          <p:grpSpPr>
            <a:xfrm>
              <a:off x="6931687" y="5307043"/>
              <a:ext cx="406801" cy="620969"/>
              <a:chOff x="6931687" y="5307043"/>
              <a:chExt cx="406801" cy="620969"/>
            </a:xfrm>
          </p:grpSpPr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18D67310-B193-0A27-8F9A-1087D9071BB9}"/>
                  </a:ext>
                </a:extLst>
              </p:cNvPr>
              <p:cNvSpPr/>
              <p:nvPr/>
            </p:nvSpPr>
            <p:spPr>
              <a:xfrm>
                <a:off x="6931687" y="5830266"/>
                <a:ext cx="406800" cy="97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FF5252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FFDB54-1971-8865-6AC7-28BB72B77813}"/>
                  </a:ext>
                </a:extLst>
              </p:cNvPr>
              <p:cNvSpPr txBox="1"/>
              <p:nvPr/>
            </p:nvSpPr>
            <p:spPr>
              <a:xfrm>
                <a:off x="6931687" y="5307043"/>
                <a:ext cx="4068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2</a:t>
                </a:r>
              </a:p>
            </p:txBody>
          </p: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D1443719-68CA-4FA1-D16A-1EB9090143F8}"/>
              </a:ext>
            </a:extLst>
          </p:cNvPr>
          <p:cNvGrpSpPr/>
          <p:nvPr/>
        </p:nvGrpSpPr>
        <p:grpSpPr>
          <a:xfrm>
            <a:off x="7545022" y="820523"/>
            <a:ext cx="3165823" cy="620969"/>
            <a:chOff x="6926095" y="5295053"/>
            <a:chExt cx="3165823" cy="6209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FBF8F3-58C1-90EC-1E4E-2250D20FF70E}"/>
                </a:ext>
              </a:extLst>
            </p:cNvPr>
            <p:cNvSpPr txBox="1"/>
            <p:nvPr/>
          </p:nvSpPr>
          <p:spPr>
            <a:xfrm>
              <a:off x="7388671" y="5417474"/>
              <a:ext cx="2703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Посещаемость</a:t>
              </a:r>
            </a:p>
          </p:txBody>
        </p: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898536FE-C7CF-4DCE-8C3F-8ADC590F09CB}"/>
                </a:ext>
              </a:extLst>
            </p:cNvPr>
            <p:cNvGrpSpPr/>
            <p:nvPr/>
          </p:nvGrpSpPr>
          <p:grpSpPr>
            <a:xfrm>
              <a:off x="6926095" y="5295053"/>
              <a:ext cx="406802" cy="620969"/>
              <a:chOff x="6926095" y="5295053"/>
              <a:chExt cx="406802" cy="620969"/>
            </a:xfrm>
          </p:grpSpPr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B56E93-77A5-AA4F-9F75-79230C374CAE}"/>
                  </a:ext>
                </a:extLst>
              </p:cNvPr>
              <p:cNvSpPr/>
              <p:nvPr/>
            </p:nvSpPr>
            <p:spPr>
              <a:xfrm>
                <a:off x="6926096" y="5818276"/>
                <a:ext cx="406800" cy="97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rgbClr val="FF5252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E57A35-FD2B-DF36-F067-FEB63AD6B375}"/>
                  </a:ext>
                </a:extLst>
              </p:cNvPr>
              <p:cNvSpPr txBox="1"/>
              <p:nvPr/>
            </p:nvSpPr>
            <p:spPr>
              <a:xfrm>
                <a:off x="6926095" y="5295053"/>
                <a:ext cx="4068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1</a:t>
                </a:r>
              </a:p>
            </p:txBody>
          </p:sp>
        </p:grp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9577C75-33B1-B5C8-80EE-DB36AAEE78AE}"/>
              </a:ext>
            </a:extLst>
          </p:cNvPr>
          <p:cNvGrpSpPr/>
          <p:nvPr/>
        </p:nvGrpSpPr>
        <p:grpSpPr>
          <a:xfrm>
            <a:off x="415864" y="5991349"/>
            <a:ext cx="415863" cy="415863"/>
            <a:chOff x="5164183" y="565212"/>
            <a:chExt cx="914400" cy="914400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DFF6B43-C29D-F00D-B5A6-2CD61C0B7452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D702C5-FFC8-E19D-5EFC-56883296BA10}"/>
                </a:ext>
              </a:extLst>
            </p:cNvPr>
            <p:cNvSpPr txBox="1"/>
            <p:nvPr/>
          </p:nvSpPr>
          <p:spPr>
            <a:xfrm>
              <a:off x="5164185" y="650204"/>
              <a:ext cx="914397" cy="744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48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693A16-2C3F-40CB-834B-93B147B89FED}"/>
              </a:ext>
            </a:extLst>
          </p:cNvPr>
          <p:cNvSpPr/>
          <p:nvPr/>
        </p:nvSpPr>
        <p:spPr>
          <a:xfrm>
            <a:off x="0" y="0"/>
            <a:ext cx="12192000" cy="3116632"/>
          </a:xfrm>
          <a:prstGeom prst="rect">
            <a:avLst/>
          </a:prstGeom>
          <a:solidFill>
            <a:srgbClr val="5258A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58D0C4E-EC6B-4105-A672-BAE81A310675}"/>
              </a:ext>
            </a:extLst>
          </p:cNvPr>
          <p:cNvGrpSpPr/>
          <p:nvPr/>
        </p:nvGrpSpPr>
        <p:grpSpPr>
          <a:xfrm>
            <a:off x="4218750" y="1437922"/>
            <a:ext cx="3754501" cy="698513"/>
            <a:chOff x="1251106" y="1260273"/>
            <a:chExt cx="3754501" cy="6985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300E13-BE78-4471-993B-65A885035ACB}"/>
                </a:ext>
              </a:extLst>
            </p:cNvPr>
            <p:cNvSpPr txBox="1"/>
            <p:nvPr/>
          </p:nvSpPr>
          <p:spPr>
            <a:xfrm>
              <a:off x="1251106" y="1260273"/>
              <a:ext cx="37545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Посещаемость</a:t>
              </a: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9309132-AC35-4602-AB16-55D11B55DA0F}"/>
                </a:ext>
              </a:extLst>
            </p:cNvPr>
            <p:cNvSpPr/>
            <p:nvPr/>
          </p:nvSpPr>
          <p:spPr>
            <a:xfrm>
              <a:off x="2737056" y="1834065"/>
              <a:ext cx="782600" cy="12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FF5252"/>
                </a:solidFill>
              </a:endParaRPr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09B1521-E5FE-4E09-94D2-9F6836A1E2E9}"/>
              </a:ext>
            </a:extLst>
          </p:cNvPr>
          <p:cNvSpPr/>
          <p:nvPr/>
        </p:nvSpPr>
        <p:spPr>
          <a:xfrm rot="10800000">
            <a:off x="4556470" y="6679117"/>
            <a:ext cx="3079062" cy="121529"/>
          </a:xfrm>
          <a:prstGeom prst="rect">
            <a:avLst/>
          </a:prstGeom>
          <a:solidFill>
            <a:srgbClr val="A8A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8153FEC-887B-4768-953B-E3A5CB6D70C1}"/>
              </a:ext>
            </a:extLst>
          </p:cNvPr>
          <p:cNvSpPr/>
          <p:nvPr/>
        </p:nvSpPr>
        <p:spPr>
          <a:xfrm>
            <a:off x="5208932" y="6446642"/>
            <a:ext cx="1774136" cy="121530"/>
          </a:xfrm>
          <a:prstGeom prst="rect">
            <a:avLst/>
          </a:prstGeom>
          <a:solidFill>
            <a:srgbClr val="ADA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5523F74-F2CE-48C6-A94A-A5027C6A10B3}"/>
              </a:ext>
            </a:extLst>
          </p:cNvPr>
          <p:cNvSpPr/>
          <p:nvPr/>
        </p:nvSpPr>
        <p:spPr>
          <a:xfrm rot="16200000">
            <a:off x="-68354" y="4071903"/>
            <a:ext cx="782600" cy="121530"/>
          </a:xfrm>
          <a:prstGeom prst="rect">
            <a:avLst/>
          </a:prstGeom>
          <a:solidFill>
            <a:srgbClr val="43408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A1E971F-3862-4D90-8DA6-4C824911BA20}"/>
              </a:ext>
            </a:extLst>
          </p:cNvPr>
          <p:cNvSpPr/>
          <p:nvPr/>
        </p:nvSpPr>
        <p:spPr>
          <a:xfrm rot="16200000">
            <a:off x="11599284" y="4071903"/>
            <a:ext cx="782600" cy="121530"/>
          </a:xfrm>
          <a:prstGeom prst="rect">
            <a:avLst/>
          </a:prstGeom>
          <a:solidFill>
            <a:srgbClr val="A8A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pic>
        <p:nvPicPr>
          <p:cNvPr id="3" name="Рисунок 7">
            <a:extLst>
              <a:ext uri="{FF2B5EF4-FFF2-40B4-BE49-F238E27FC236}">
                <a16:creationId xmlns:a16="http://schemas.microsoft.com/office/drawing/2014/main" id="{1C25C6A3-2088-2777-3E29-5ADAA278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18" y="3247788"/>
            <a:ext cx="9188107" cy="294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C0E9757-E1EF-7C34-9388-3C7AFE4B7AEF}"/>
              </a:ext>
            </a:extLst>
          </p:cNvPr>
          <p:cNvSpPr/>
          <p:nvPr/>
        </p:nvSpPr>
        <p:spPr>
          <a:xfrm rot="16200000">
            <a:off x="95243" y="4642881"/>
            <a:ext cx="920989" cy="121529"/>
          </a:xfrm>
          <a:prstGeom prst="rect">
            <a:avLst/>
          </a:prstGeom>
          <a:solidFill>
            <a:srgbClr val="322B3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E6A0CFA-255B-157E-63C9-A4F9E6EC72F3}"/>
              </a:ext>
            </a:extLst>
          </p:cNvPr>
          <p:cNvSpPr/>
          <p:nvPr/>
        </p:nvSpPr>
        <p:spPr>
          <a:xfrm rot="16200000">
            <a:off x="11297297" y="4642881"/>
            <a:ext cx="920989" cy="121529"/>
          </a:xfrm>
          <a:prstGeom prst="rect">
            <a:avLst/>
          </a:prstGeom>
          <a:solidFill>
            <a:srgbClr val="322B3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9571780-DA09-6302-E896-B93E0787C62E}"/>
              </a:ext>
            </a:extLst>
          </p:cNvPr>
          <p:cNvGrpSpPr/>
          <p:nvPr/>
        </p:nvGrpSpPr>
        <p:grpSpPr>
          <a:xfrm>
            <a:off x="415863" y="5991349"/>
            <a:ext cx="415863" cy="415863"/>
            <a:chOff x="5164183" y="565212"/>
            <a:chExt cx="914400" cy="914400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DB35542-D85E-01CF-1F69-DB101297673E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BCCADD-0D0F-A962-4C03-D7C3742256EB}"/>
                </a:ext>
              </a:extLst>
            </p:cNvPr>
            <p:cNvSpPr txBox="1"/>
            <p:nvPr/>
          </p:nvSpPr>
          <p:spPr>
            <a:xfrm>
              <a:off x="5263100" y="636517"/>
              <a:ext cx="684496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84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5C2E1F4-AA47-4FBD-3E77-8E697E818F0A}"/>
              </a:ext>
            </a:extLst>
          </p:cNvPr>
          <p:cNvSpPr/>
          <p:nvPr/>
        </p:nvSpPr>
        <p:spPr>
          <a:xfrm>
            <a:off x="1" y="0"/>
            <a:ext cx="12192000" cy="3116632"/>
          </a:xfrm>
          <a:prstGeom prst="rect">
            <a:avLst/>
          </a:prstGeom>
          <a:solidFill>
            <a:srgbClr val="EC455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58D0C4E-EC6B-4105-A672-BAE81A310675}"/>
              </a:ext>
            </a:extLst>
          </p:cNvPr>
          <p:cNvGrpSpPr/>
          <p:nvPr/>
        </p:nvGrpSpPr>
        <p:grpSpPr>
          <a:xfrm>
            <a:off x="4218749" y="1436597"/>
            <a:ext cx="3754501" cy="698513"/>
            <a:chOff x="1251106" y="1260273"/>
            <a:chExt cx="3754501" cy="6985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300E13-BE78-4471-993B-65A885035ACB}"/>
                </a:ext>
              </a:extLst>
            </p:cNvPr>
            <p:cNvSpPr txBox="1"/>
            <p:nvPr/>
          </p:nvSpPr>
          <p:spPr>
            <a:xfrm>
              <a:off x="1251106" y="1260273"/>
              <a:ext cx="37545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3200" b="1" dirty="0">
                  <a:solidFill>
                    <a:schemeClr val="bg1"/>
                  </a:solidFill>
                  <a:latin typeface="Montserrat" panose="00000500000000000000" pitchFamily="2" charset="-52"/>
                </a:rPr>
                <a:t>Успеваемость</a:t>
              </a: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9309132-AC35-4602-AB16-55D11B55DA0F}"/>
                </a:ext>
              </a:extLst>
            </p:cNvPr>
            <p:cNvSpPr/>
            <p:nvPr/>
          </p:nvSpPr>
          <p:spPr>
            <a:xfrm>
              <a:off x="2737056" y="1834065"/>
              <a:ext cx="782600" cy="12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09B1521-E5FE-4E09-94D2-9F6836A1E2E9}"/>
              </a:ext>
            </a:extLst>
          </p:cNvPr>
          <p:cNvSpPr/>
          <p:nvPr/>
        </p:nvSpPr>
        <p:spPr>
          <a:xfrm rot="10800000">
            <a:off x="4556469" y="6676568"/>
            <a:ext cx="3079062" cy="121529"/>
          </a:xfrm>
          <a:prstGeom prst="rect">
            <a:avLst/>
          </a:prstGeom>
          <a:solidFill>
            <a:srgbClr val="EC455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8153FEC-887B-4768-953B-E3A5CB6D70C1}"/>
              </a:ext>
            </a:extLst>
          </p:cNvPr>
          <p:cNvSpPr/>
          <p:nvPr/>
        </p:nvSpPr>
        <p:spPr>
          <a:xfrm>
            <a:off x="5208932" y="6434811"/>
            <a:ext cx="1774136" cy="121530"/>
          </a:xfrm>
          <a:prstGeom prst="rect">
            <a:avLst/>
          </a:prstGeom>
          <a:solidFill>
            <a:schemeClr val="tx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B9FD992-46A0-46A2-85B3-14340C53D814}"/>
              </a:ext>
            </a:extLst>
          </p:cNvPr>
          <p:cNvSpPr/>
          <p:nvPr/>
        </p:nvSpPr>
        <p:spPr>
          <a:xfrm rot="16200000">
            <a:off x="-68354" y="4071903"/>
            <a:ext cx="782600" cy="121530"/>
          </a:xfrm>
          <a:prstGeom prst="rect">
            <a:avLst/>
          </a:prstGeom>
          <a:solidFill>
            <a:srgbClr val="EC455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415EEBF-63BE-4F0E-AA95-598115967956}"/>
              </a:ext>
            </a:extLst>
          </p:cNvPr>
          <p:cNvSpPr/>
          <p:nvPr/>
        </p:nvSpPr>
        <p:spPr>
          <a:xfrm rot="16200000">
            <a:off x="95243" y="4642881"/>
            <a:ext cx="920989" cy="121529"/>
          </a:xfrm>
          <a:prstGeom prst="rect">
            <a:avLst/>
          </a:prstGeom>
          <a:solidFill>
            <a:srgbClr val="322B3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5320F39-CEDC-48C6-B982-D104D9DAFB2B}"/>
              </a:ext>
            </a:extLst>
          </p:cNvPr>
          <p:cNvSpPr/>
          <p:nvPr/>
        </p:nvSpPr>
        <p:spPr>
          <a:xfrm rot="16200000">
            <a:off x="11599284" y="4071903"/>
            <a:ext cx="782600" cy="121530"/>
          </a:xfrm>
          <a:prstGeom prst="rect">
            <a:avLst/>
          </a:prstGeom>
          <a:solidFill>
            <a:srgbClr val="EC455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252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23496FF-F919-4B18-85C1-C0B3E00AD72F}"/>
              </a:ext>
            </a:extLst>
          </p:cNvPr>
          <p:cNvSpPr/>
          <p:nvPr/>
        </p:nvSpPr>
        <p:spPr>
          <a:xfrm rot="16200000">
            <a:off x="11297297" y="4642881"/>
            <a:ext cx="920989" cy="121529"/>
          </a:xfrm>
          <a:prstGeom prst="rect">
            <a:avLst/>
          </a:prstGeom>
          <a:solidFill>
            <a:srgbClr val="322B3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4E0EF98-C44C-BE1B-833A-2E32FD41B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54" y="3243153"/>
            <a:ext cx="9208696" cy="333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13854E5-D17A-A789-F5C5-44880B8E6313}"/>
              </a:ext>
            </a:extLst>
          </p:cNvPr>
          <p:cNvGrpSpPr/>
          <p:nvPr/>
        </p:nvGrpSpPr>
        <p:grpSpPr>
          <a:xfrm>
            <a:off x="408570" y="5991349"/>
            <a:ext cx="415863" cy="415863"/>
            <a:chOff x="5164183" y="565212"/>
            <a:chExt cx="914400" cy="9144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668C17B-07BC-5275-71B8-EA60DCEF1C41}"/>
                </a:ext>
              </a:extLst>
            </p:cNvPr>
            <p:cNvSpPr/>
            <p:nvPr/>
          </p:nvSpPr>
          <p:spPr>
            <a:xfrm>
              <a:off x="5164183" y="565212"/>
              <a:ext cx="914400" cy="914400"/>
            </a:xfrm>
            <a:prstGeom prst="ellipse">
              <a:avLst/>
            </a:prstGeom>
            <a:noFill/>
            <a:ln w="38100">
              <a:solidFill>
                <a:srgbClr val="5258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0FFE43-5183-C3CB-A446-53112435B287}"/>
                </a:ext>
              </a:extLst>
            </p:cNvPr>
            <p:cNvSpPr txBox="1"/>
            <p:nvPr/>
          </p:nvSpPr>
          <p:spPr>
            <a:xfrm>
              <a:off x="5270321" y="650204"/>
              <a:ext cx="702119" cy="744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>
                  <a:solidFill>
                    <a:srgbClr val="5258AC"/>
                  </a:solidFill>
                  <a:latin typeface="Montserrat" panose="00000500000000000000" pitchFamily="2" charset="-52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55154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184</Words>
  <Application>Microsoft Office PowerPoint</Application>
  <PresentationFormat>Широкоэкранный</PresentationFormat>
  <Paragraphs>55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Тема Office</vt:lpstr>
      <vt:lpstr>Программа для создания отчётов успеваемости студентов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Вопросы и ответы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 для создания отчётов успеваемости студентов </dc:title>
  <dc:creator>Герасимов Георгий Александрович</dc:creator>
  <cp:lastModifiedBy>Герасимов Георгий Александрович</cp:lastModifiedBy>
  <cp:revision>13</cp:revision>
  <dcterms:created xsi:type="dcterms:W3CDTF">2022-04-10T23:26:16Z</dcterms:created>
  <dcterms:modified xsi:type="dcterms:W3CDTF">2022-04-21T01:16:36Z</dcterms:modified>
</cp:coreProperties>
</file>